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4" r:id="rId4"/>
    <p:sldId id="265" r:id="rId5"/>
    <p:sldId id="266" r:id="rId6"/>
    <p:sldId id="273" r:id="rId7"/>
    <p:sldId id="274" r:id="rId8"/>
    <p:sldId id="260" r:id="rId9"/>
    <p:sldId id="268" r:id="rId10"/>
    <p:sldId id="269" r:id="rId11"/>
    <p:sldId id="270" r:id="rId12"/>
    <p:sldId id="27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87" autoAdjust="0"/>
  </p:normalViewPr>
  <p:slideViewPr>
    <p:cSldViewPr>
      <p:cViewPr varScale="1">
        <p:scale>
          <a:sx n="24" d="100"/>
          <a:sy n="24" d="100"/>
        </p:scale>
        <p:origin x="-15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EAC90D-90E3-4352-B915-4F22D096AD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AC90D-90E3-4352-B915-4F22D096AD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AC90D-90E3-4352-B915-4F22D096AD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BB552-D1DC-4F11-9847-EF0468BEF8FB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3D30B-20BD-49EE-BD12-2922B85C5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75190-95CF-4549-AEB0-8EFCB7F47F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DF400-817D-4C5E-A7D8-4FAF68BFF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51E8-0D5F-4598-8CAC-03DA8671A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383E8-2EE2-4C8A-8674-53E3FAC25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24FD0-E29E-4979-864D-3AFDD5EFE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99970-8ADB-4877-9006-367459EBA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7E49-91DD-40C8-A3B0-746A7AD9A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B2402-BBAB-4969-87AC-494AC0079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4760F-0BEF-4288-8941-3A8EC7888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A45C4-5AF7-493A-9C20-4BBB8E8DF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AC0546-C55C-4CE9-9E93-2E61BEC0DD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692696"/>
            <a:ext cx="7775575" cy="4464496"/>
          </a:xfrm>
          <a:solidFill>
            <a:schemeClr val="accent1"/>
          </a:solidFill>
          <a:ln/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3600" dirty="0" smtClean="0"/>
              <a:t>Design, Construction and Operation of a Landfill </a:t>
            </a:r>
            <a:r>
              <a:rPr lang="en-US" sz="3600" dirty="0"/>
              <a:t>Gas Collection System </a:t>
            </a:r>
            <a:r>
              <a:rPr lang="en-US" sz="3600" dirty="0" smtClean="0"/>
              <a:t>at the </a:t>
            </a:r>
            <a:r>
              <a:rPr lang="en-US" sz="3600" dirty="0" smtClean="0">
                <a:solidFill>
                  <a:srgbClr val="000000"/>
                </a:solidFill>
              </a:rPr>
              <a:t>Highway </a:t>
            </a:r>
            <a:r>
              <a:rPr lang="en-US" sz="3600" dirty="0">
                <a:solidFill>
                  <a:srgbClr val="000000"/>
                </a:solidFill>
              </a:rPr>
              <a:t>101 landfill in Sackville, Nova Scotia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5661248"/>
            <a:ext cx="6400800" cy="72008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accent2"/>
                </a:solidFill>
              </a:rPr>
              <a:t>Highland Energy (N.S.) </a:t>
            </a:r>
            <a:r>
              <a:rPr lang="en-US" sz="2800" i="1" dirty="0">
                <a:solidFill>
                  <a:schemeClr val="accent2"/>
                </a:solidFill>
              </a:rPr>
              <a:t>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799306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IMG3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IMG37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93013" y="6583363"/>
            <a:ext cx="159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Highland Energy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Operations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LGC system is monitored daily</a:t>
            </a:r>
          </a:p>
          <a:p>
            <a:pPr>
              <a:spcBef>
                <a:spcPct val="50000"/>
              </a:spcBef>
            </a:pPr>
            <a:r>
              <a:rPr lang="en-US"/>
              <a:t>Wells are individually checked for CH</a:t>
            </a:r>
            <a:r>
              <a:rPr lang="en-US" baseline="-25000"/>
              <a:t>4</a:t>
            </a:r>
            <a:r>
              <a:rPr lang="en-US"/>
              <a:t> and O</a:t>
            </a:r>
            <a:r>
              <a:rPr lang="en-US" baseline="-25000"/>
              <a:t>2</a:t>
            </a:r>
            <a:r>
              <a:rPr lang="en-US"/>
              <a:t> levels</a:t>
            </a:r>
          </a:p>
          <a:p>
            <a:pPr>
              <a:spcBef>
                <a:spcPct val="50000"/>
              </a:spcBef>
            </a:pPr>
            <a:r>
              <a:rPr lang="en-US"/>
              <a:t>Leachate level in each well is checked regularly and is pumped with special designed air-driven pumps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056438" cy="25209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dirty="0"/>
              <a:t>	Management of the collection of landfill gas is labor intensive and must be micro-managed constantly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Construction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91512" cy="1323975"/>
          </a:xfrm>
        </p:spPr>
        <p:txBody>
          <a:bodyPr/>
          <a:lstStyle/>
          <a:p>
            <a:pPr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Nov 2005 – Jan 2006</a:t>
            </a:r>
          </a:p>
          <a:p>
            <a:r>
              <a:rPr lang="en-US" sz="2800"/>
              <a:t>Installation of 74 wells</a:t>
            </a:r>
          </a:p>
          <a:p>
            <a:endParaRPr lang="en-US" sz="24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5288" y="3284538"/>
            <a:ext cx="842486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chemeClr val="accent2"/>
                </a:solidFill>
              </a:rPr>
              <a:t>Dec 2005 – Feb 2006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Installation of 14 000 ft of electro fused HDEP pipe connecting all the wells to a main header line (2 000 ft), terminating at the gas treatment plant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5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IMG37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23728" y="260648"/>
            <a:ext cx="52052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Highway 101 landfill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9750" y="4652963"/>
            <a:ext cx="6481763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Landfill operated </a:t>
            </a:r>
            <a:r>
              <a:rPr lang="en-US" sz="2800" dirty="0">
                <a:solidFill>
                  <a:schemeClr val="bg1"/>
                </a:solidFill>
              </a:rPr>
              <a:t>from 1976 to 1997</a:t>
            </a:r>
          </a:p>
          <a:p>
            <a:pPr lvl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4 million tons of waste </a:t>
            </a:r>
            <a:r>
              <a:rPr lang="en-US" sz="2800" dirty="0" err="1">
                <a:solidFill>
                  <a:schemeClr val="bg1"/>
                </a:solidFill>
              </a:rPr>
              <a:t>landfilled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Area of landfill: 34 </a:t>
            </a:r>
            <a:r>
              <a:rPr lang="en-US" sz="2800" dirty="0">
                <a:solidFill>
                  <a:schemeClr val="bg1"/>
                </a:solidFill>
              </a:rPr>
              <a:t>hectares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93013" y="6583363"/>
            <a:ext cx="159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Highland Energy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IMG3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9750" y="4652963"/>
            <a:ext cx="63373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Depth: 15 to </a:t>
            </a:r>
            <a:r>
              <a:rPr lang="en-US" sz="2800" dirty="0">
                <a:solidFill>
                  <a:schemeClr val="bg1"/>
                </a:solidFill>
              </a:rPr>
              <a:t>30 </a:t>
            </a:r>
            <a:r>
              <a:rPr lang="en-US" sz="2800" dirty="0" smtClean="0">
                <a:solidFill>
                  <a:schemeClr val="bg1"/>
                </a:solidFill>
              </a:rPr>
              <a:t>meters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Leachate</a:t>
            </a:r>
            <a:r>
              <a:rPr lang="en-US" sz="2800" dirty="0">
                <a:solidFill>
                  <a:schemeClr val="bg1"/>
                </a:solidFill>
              </a:rPr>
              <a:t> treatment plant installed</a:t>
            </a:r>
          </a:p>
          <a:p>
            <a:pPr lvl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Passive </a:t>
            </a:r>
            <a:r>
              <a:rPr lang="en-US" sz="2800" dirty="0" err="1">
                <a:solidFill>
                  <a:schemeClr val="bg1"/>
                </a:solidFill>
              </a:rPr>
              <a:t>leachate</a:t>
            </a:r>
            <a:r>
              <a:rPr lang="en-US" sz="2800" dirty="0">
                <a:solidFill>
                  <a:schemeClr val="bg1"/>
                </a:solidFill>
              </a:rPr>
              <a:t> collection system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593013" y="6583363"/>
            <a:ext cx="159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Highland Energy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IMG3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0" y="4652963"/>
            <a:ext cx="71278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Leachate</a:t>
            </a:r>
            <a:r>
              <a:rPr lang="en-US" sz="2800" dirty="0" smtClean="0">
                <a:solidFill>
                  <a:schemeClr val="bg1"/>
                </a:solidFill>
              </a:rPr>
              <a:t> was not pumped from landfill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Cover </a:t>
            </a:r>
            <a:r>
              <a:rPr lang="en-US" sz="2800" dirty="0" smtClean="0">
                <a:solidFill>
                  <a:schemeClr val="bg1"/>
                </a:solidFill>
              </a:rPr>
              <a:t>was </a:t>
            </a:r>
            <a:r>
              <a:rPr lang="en-US" sz="2800" dirty="0">
                <a:solidFill>
                  <a:schemeClr val="bg1"/>
                </a:solidFill>
              </a:rPr>
              <a:t>inadequate (landfill </a:t>
            </a:r>
            <a:r>
              <a:rPr lang="en-US" sz="2800" dirty="0" smtClean="0">
                <a:solidFill>
                  <a:schemeClr val="bg1"/>
                </a:solidFill>
              </a:rPr>
              <a:t>was </a:t>
            </a:r>
            <a:r>
              <a:rPr lang="en-US" sz="2800" dirty="0">
                <a:solidFill>
                  <a:schemeClr val="bg1"/>
                </a:solidFill>
              </a:rPr>
              <a:t>wet)</a:t>
            </a:r>
          </a:p>
          <a:p>
            <a:pPr lvl="1"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Leachate</a:t>
            </a:r>
            <a:r>
              <a:rPr lang="en-US" sz="2800" dirty="0">
                <a:solidFill>
                  <a:schemeClr val="bg1"/>
                </a:solidFill>
              </a:rPr>
              <a:t> level is high in the landfill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93013" y="6583363"/>
            <a:ext cx="159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Highland Energy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7544" y="-17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Well and collection system design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70892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collection system had to be pitched in order to allow the condensate and </a:t>
            </a:r>
            <a:r>
              <a:rPr lang="en-US" sz="2400" dirty="0" err="1" smtClean="0"/>
              <a:t>leachate</a:t>
            </a:r>
            <a:r>
              <a:rPr lang="en-US" sz="2400" dirty="0" smtClean="0"/>
              <a:t> to drain naturally from the collection system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08143" cy="396009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Collection system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Special drill required because of high </a:t>
            </a:r>
            <a:r>
              <a:rPr lang="en-US" sz="2400" dirty="0" err="1"/>
              <a:t>leachate</a:t>
            </a:r>
            <a:r>
              <a:rPr lang="en-US" sz="2400" dirty="0"/>
              <a:t> level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HDPE pipe used for the collection system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Valves strategically placed to isolate headers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System laid out to allow natural drainage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Each well has:</a:t>
            </a: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a valve to regulate flow </a:t>
            </a: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a port to sample quality and quantity of the </a:t>
            </a:r>
            <a:r>
              <a:rPr lang="en-US" dirty="0" smtClean="0"/>
              <a:t>LFG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80613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59632" y="5445224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Diagram of the condensate trap for the collection system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265</Words>
  <Application>Microsoft Office PowerPoint</Application>
  <PresentationFormat>On-screen Show (4:3)</PresentationFormat>
  <Paragraphs>40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Design, Construction and Operation of a Landfill Gas Collection System at the Highway 101 landfill in Sackville, Nova Scotia.</vt:lpstr>
      <vt:lpstr>Construction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Operations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Landfill Gas Collection System  Design, Construction and Operation</dc:title>
  <dc:creator>David MacLennan</dc:creator>
  <cp:lastModifiedBy>Holystone</cp:lastModifiedBy>
  <cp:revision>25</cp:revision>
  <dcterms:created xsi:type="dcterms:W3CDTF">2006-11-19T21:42:14Z</dcterms:created>
  <dcterms:modified xsi:type="dcterms:W3CDTF">2012-08-21T21:52:23Z</dcterms:modified>
</cp:coreProperties>
</file>